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12192000" cy="6858000"/>
  <p:notesSz cx="6858000" cy="9144000"/>
  <p:embeddedFontLst>
    <p:embeddedFont>
      <p:font typeface="Play" panose="020B0604020202020204" charset="0"/>
      <p:regular r:id="rId4"/>
      <p:bold r:id="rId5"/>
    </p:embeddedFont>
    <p:embeddedFont>
      <p:font typeface="Roboto" panose="02000000000000000000" pitchFamily="2" charset="0"/>
      <p:regular r:id="rId6"/>
      <p:bold r:id="rId7"/>
      <p:italic r:id="rId8"/>
      <p:boldItalic r:id="rId9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12" roundtripDataSignature="AMtx7mgImJzFkYYy9DmcmOeHJofa/jGDY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 snapToGrid="0">
      <p:cViewPr varScale="1">
        <p:scale>
          <a:sx n="87" d="100"/>
          <a:sy n="87" d="100"/>
        </p:scale>
        <p:origin x="90" y="3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5.fntdata"/><Relationship Id="rId13" Type="http://schemas.openxmlformats.org/officeDocument/2006/relationships/presProps" Target="presProps.xml"/><Relationship Id="rId3" Type="http://schemas.openxmlformats.org/officeDocument/2006/relationships/notesMaster" Target="notesMasters/notesMaster1.xml"/><Relationship Id="rId7" Type="http://schemas.openxmlformats.org/officeDocument/2006/relationships/font" Target="fonts/font4.fntdata"/><Relationship Id="rId12" Type="http://customschemas.google.com/relationships/presentationmetadata" Target="metadata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3.fntdata"/><Relationship Id="rId5" Type="http://schemas.openxmlformats.org/officeDocument/2006/relationships/font" Target="fonts/font2.fntdata"/><Relationship Id="rId15" Type="http://schemas.openxmlformats.org/officeDocument/2006/relationships/theme" Target="theme/theme1.xml"/><Relationship Id="rId4" Type="http://schemas.openxmlformats.org/officeDocument/2006/relationships/font" Target="fonts/font1.fntdata"/><Relationship Id="rId9" Type="http://schemas.openxmlformats.org/officeDocument/2006/relationships/font" Target="fonts/font6.fntdata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8" name="Google Shape;98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Google Shape;12;p3" descr="A screen shot of a screen&#10;&#10;Description automatically generated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62" y="428"/>
            <a:ext cx="12190476" cy="6857143"/>
          </a:xfrm>
          <a:prstGeom prst="rect">
            <a:avLst/>
          </a:prstGeom>
          <a:noFill/>
          <a:ln>
            <a:noFill/>
          </a:ln>
        </p:spPr>
      </p:pic>
      <p:sp>
        <p:nvSpPr>
          <p:cNvPr id="13" name="Google Shape;13;p3"/>
          <p:cNvSpPr txBox="1">
            <a:spLocks noGrp="1"/>
          </p:cNvSpPr>
          <p:nvPr>
            <p:ph type="title"/>
          </p:nvPr>
        </p:nvSpPr>
        <p:spPr>
          <a:xfrm>
            <a:off x="932506" y="365126"/>
            <a:ext cx="10421293" cy="6941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sz="3200" b="1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" name="Google Shape;14;p3"/>
          <p:cNvSpPr txBox="1">
            <a:spLocks noGrp="1"/>
          </p:cNvSpPr>
          <p:nvPr>
            <p:ph type="body" idx="1"/>
          </p:nvPr>
        </p:nvSpPr>
        <p:spPr>
          <a:xfrm>
            <a:off x="1294646" y="2199992"/>
            <a:ext cx="10059154" cy="33678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7C9A53"/>
              </a:buClr>
              <a:buSzPts val="2800"/>
              <a:buFont typeface="Roboto"/>
              <a:buChar char="‣"/>
              <a:defRPr>
                <a:latin typeface="Roboto"/>
                <a:ea typeface="Roboto"/>
                <a:cs typeface="Roboto"/>
                <a:sym typeface="Roboto"/>
              </a:defRPr>
            </a:lvl1pPr>
            <a:lvl2pPr marL="914400" lvl="1" indent="-3810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7C9A53"/>
              </a:buClr>
              <a:buSzPts val="2400"/>
              <a:buFont typeface="Roboto"/>
              <a:buChar char="‣"/>
              <a:defRPr>
                <a:latin typeface="Roboto"/>
                <a:ea typeface="Roboto"/>
                <a:cs typeface="Roboto"/>
                <a:sym typeface="Roboto"/>
              </a:defRPr>
            </a:lvl2pPr>
            <a:lvl3pPr marL="1371600" lvl="2" indent="-355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7C9A53"/>
              </a:buClr>
              <a:buSzPts val="2000"/>
              <a:buFont typeface="Roboto"/>
              <a:buChar char="‣"/>
              <a:defRPr>
                <a:latin typeface="Roboto"/>
                <a:ea typeface="Roboto"/>
                <a:cs typeface="Roboto"/>
                <a:sym typeface="Roboto"/>
              </a:defRPr>
            </a:lvl3pPr>
            <a:lvl4pPr marL="1828800" lvl="3" indent="-3429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7C9A53"/>
              </a:buClr>
              <a:buSzPts val="1800"/>
              <a:buFont typeface="Roboto"/>
              <a:buChar char="‣"/>
              <a:defRPr>
                <a:latin typeface="Roboto"/>
                <a:ea typeface="Roboto"/>
                <a:cs typeface="Roboto"/>
                <a:sym typeface="Roboto"/>
              </a:defRPr>
            </a:lvl4pPr>
            <a:lvl5pPr marL="2286000" lvl="4" indent="-3429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7C9A53"/>
              </a:buClr>
              <a:buSzPts val="1800"/>
              <a:buFont typeface="Roboto"/>
              <a:buChar char="‣"/>
              <a:defRPr>
                <a:latin typeface="Roboto"/>
                <a:ea typeface="Roboto"/>
                <a:cs typeface="Roboto"/>
                <a:sym typeface="Roboto"/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2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Play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2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73" name="Google Shape;73;p12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74" name="Google Shape;74;p1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5" name="Google Shape;75;p1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3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Play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3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80" name="Google Shape;80;p13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81" name="Google Shape;81;p1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1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1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4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6" name="Google Shape;86;p14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7" name="Google Shape;87;p1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8" name="Google Shape;88;p1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9" name="Google Shape;89;p1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15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2" name="Google Shape;92;p15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93" name="Google Shape;93;p1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4" name="Google Shape;94;p1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5" name="Google Shape;95;p1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4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Play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4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21" name="Google Shape;21;p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Title and Content">
  <p:cSld name="2_Title and Content"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" name="Google Shape;25;p5" descr="A screen shot of a screen&#10;&#10;Description automatically generated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62" y="428"/>
            <a:ext cx="12190476" cy="6857143"/>
          </a:xfrm>
          <a:prstGeom prst="rect">
            <a:avLst/>
          </a:prstGeom>
          <a:noFill/>
          <a:ln>
            <a:noFill/>
          </a:ln>
        </p:spPr>
      </p:pic>
      <p:sp>
        <p:nvSpPr>
          <p:cNvPr id="26" name="Google Shape;26;p5"/>
          <p:cNvSpPr txBox="1">
            <a:spLocks noGrp="1"/>
          </p:cNvSpPr>
          <p:nvPr>
            <p:ph type="title"/>
          </p:nvPr>
        </p:nvSpPr>
        <p:spPr>
          <a:xfrm>
            <a:off x="932506" y="365126"/>
            <a:ext cx="10421293" cy="6941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sz="3200" b="1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5"/>
          <p:cNvSpPr txBox="1">
            <a:spLocks noGrp="1"/>
          </p:cNvSpPr>
          <p:nvPr>
            <p:ph type="body" idx="1"/>
          </p:nvPr>
        </p:nvSpPr>
        <p:spPr>
          <a:xfrm>
            <a:off x="1294646" y="2716040"/>
            <a:ext cx="10059154" cy="346092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7C9A53"/>
              </a:buClr>
              <a:buSzPts val="2800"/>
              <a:buFont typeface="Roboto"/>
              <a:buChar char="‣"/>
              <a:defRPr>
                <a:latin typeface="Roboto"/>
                <a:ea typeface="Roboto"/>
                <a:cs typeface="Roboto"/>
                <a:sym typeface="Roboto"/>
              </a:defRPr>
            </a:lvl1pPr>
            <a:lvl2pPr marL="914400" lvl="1" indent="-3810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7C9A53"/>
              </a:buClr>
              <a:buSzPts val="2400"/>
              <a:buFont typeface="Roboto"/>
              <a:buChar char="‣"/>
              <a:defRPr>
                <a:latin typeface="Roboto"/>
                <a:ea typeface="Roboto"/>
                <a:cs typeface="Roboto"/>
                <a:sym typeface="Roboto"/>
              </a:defRPr>
            </a:lvl2pPr>
            <a:lvl3pPr marL="1371600" lvl="2" indent="-355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7C9A53"/>
              </a:buClr>
              <a:buSzPts val="2000"/>
              <a:buFont typeface="Roboto"/>
              <a:buChar char="‣"/>
              <a:defRPr>
                <a:latin typeface="Roboto"/>
                <a:ea typeface="Roboto"/>
                <a:cs typeface="Roboto"/>
                <a:sym typeface="Roboto"/>
              </a:defRPr>
            </a:lvl3pPr>
            <a:lvl4pPr marL="1828800" lvl="3" indent="-3429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7C9A53"/>
              </a:buClr>
              <a:buSzPts val="1800"/>
              <a:buFont typeface="Roboto"/>
              <a:buChar char="‣"/>
              <a:defRPr>
                <a:latin typeface="Roboto"/>
                <a:ea typeface="Roboto"/>
                <a:cs typeface="Roboto"/>
                <a:sym typeface="Roboto"/>
              </a:defRPr>
            </a:lvl4pPr>
            <a:lvl5pPr marL="2286000" lvl="4" indent="-3429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7C9A53"/>
              </a:buClr>
              <a:buSzPts val="1800"/>
              <a:buFont typeface="Roboto"/>
              <a:buChar char="‣"/>
              <a:defRPr>
                <a:latin typeface="Roboto"/>
                <a:ea typeface="Roboto"/>
                <a:cs typeface="Roboto"/>
                <a:sym typeface="Roboto"/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8" name="Google Shape;28;p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" name="Google Shape;30;p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31" name="Google Shape;31;p5"/>
          <p:cNvSpPr txBox="1">
            <a:spLocks noGrp="1"/>
          </p:cNvSpPr>
          <p:nvPr>
            <p:ph type="body" idx="2"/>
          </p:nvPr>
        </p:nvSpPr>
        <p:spPr>
          <a:xfrm>
            <a:off x="1294646" y="2082296"/>
            <a:ext cx="10059154" cy="4798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7C9A53"/>
              </a:buClr>
              <a:buSzPts val="1800"/>
              <a:buChar char="•"/>
              <a:defRPr sz="1800">
                <a:latin typeface="Roboto"/>
                <a:ea typeface="Roboto"/>
                <a:cs typeface="Roboto"/>
                <a:sym typeface="Roboto"/>
              </a:defRPr>
            </a:lvl1pPr>
            <a:lvl2pPr marL="914400" lvl="1" indent="-3302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7C9A53"/>
              </a:buClr>
              <a:buSzPts val="1600"/>
              <a:buChar char="•"/>
              <a:defRPr sz="1600">
                <a:latin typeface="Roboto"/>
                <a:ea typeface="Roboto"/>
                <a:cs typeface="Roboto"/>
                <a:sym typeface="Roboto"/>
              </a:defRPr>
            </a:lvl2pPr>
            <a:lvl3pPr marL="1371600" lvl="2" indent="-3175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7C9A53"/>
              </a:buClr>
              <a:buSzPts val="1400"/>
              <a:buChar char="•"/>
              <a:defRPr sz="1400">
                <a:latin typeface="Roboto"/>
                <a:ea typeface="Roboto"/>
                <a:cs typeface="Roboto"/>
                <a:sym typeface="Roboto"/>
              </a:defRPr>
            </a:lvl3pPr>
            <a:lvl4pPr marL="1828800" lvl="3" indent="-3048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7C9A53"/>
              </a:buClr>
              <a:buSzPts val="1200"/>
              <a:buChar char="•"/>
              <a:defRPr sz="1200">
                <a:latin typeface="Roboto"/>
                <a:ea typeface="Roboto"/>
                <a:cs typeface="Roboto"/>
                <a:sym typeface="Roboto"/>
              </a:defRPr>
            </a:lvl4pPr>
            <a:lvl5pPr marL="2286000" lvl="4" indent="-3048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7C9A53"/>
              </a:buClr>
              <a:buSzPts val="1200"/>
              <a:buChar char="•"/>
              <a:defRPr sz="1200">
                <a:latin typeface="Roboto"/>
                <a:ea typeface="Roboto"/>
                <a:cs typeface="Roboto"/>
                <a:sym typeface="Roboto"/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Title and Content">
  <p:cSld name="1_Title and Conte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Google Shape;33;p6" descr="A close-up of a person&#10;&#10;Description automatically generated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62" y="428"/>
            <a:ext cx="12190476" cy="6857143"/>
          </a:xfrm>
          <a:prstGeom prst="rect">
            <a:avLst/>
          </a:prstGeom>
          <a:noFill/>
          <a:ln>
            <a:noFill/>
          </a:ln>
        </p:spPr>
      </p:pic>
      <p:sp>
        <p:nvSpPr>
          <p:cNvPr id="34" name="Google Shape;34;p6"/>
          <p:cNvSpPr txBox="1">
            <a:spLocks noGrp="1"/>
          </p:cNvSpPr>
          <p:nvPr>
            <p:ph type="title"/>
          </p:nvPr>
        </p:nvSpPr>
        <p:spPr>
          <a:xfrm>
            <a:off x="932506" y="365126"/>
            <a:ext cx="10421293" cy="6941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78206E"/>
              </a:buClr>
              <a:buSzPts val="3200"/>
              <a:buFont typeface="Roboto"/>
              <a:buNone/>
              <a:defRPr sz="3200" b="1">
                <a:solidFill>
                  <a:srgbClr val="78206E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6"/>
          <p:cNvSpPr txBox="1">
            <a:spLocks noGrp="1"/>
          </p:cNvSpPr>
          <p:nvPr>
            <p:ph type="body" idx="1"/>
          </p:nvPr>
        </p:nvSpPr>
        <p:spPr>
          <a:xfrm>
            <a:off x="1294646" y="2199992"/>
            <a:ext cx="10059154" cy="397697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7C9A53"/>
              </a:buClr>
              <a:buSzPts val="2800"/>
              <a:buChar char="•"/>
              <a:defRPr>
                <a:latin typeface="Roboto"/>
                <a:ea typeface="Roboto"/>
                <a:cs typeface="Roboto"/>
                <a:sym typeface="Roboto"/>
              </a:defRPr>
            </a:lvl1pPr>
            <a:lvl2pPr marL="914400" lvl="1" indent="-3810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7C9A53"/>
              </a:buClr>
              <a:buSzPts val="2400"/>
              <a:buChar char="•"/>
              <a:defRPr>
                <a:latin typeface="Roboto"/>
                <a:ea typeface="Roboto"/>
                <a:cs typeface="Roboto"/>
                <a:sym typeface="Roboto"/>
              </a:defRPr>
            </a:lvl2pPr>
            <a:lvl3pPr marL="1371600" lvl="2" indent="-355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7C9A53"/>
              </a:buClr>
              <a:buSzPts val="2000"/>
              <a:buChar char="•"/>
              <a:defRPr>
                <a:latin typeface="Roboto"/>
                <a:ea typeface="Roboto"/>
                <a:cs typeface="Roboto"/>
                <a:sym typeface="Roboto"/>
              </a:defRPr>
            </a:lvl3pPr>
            <a:lvl4pPr marL="1828800" lvl="3" indent="-3429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7C9A53"/>
              </a:buClr>
              <a:buSzPts val="1800"/>
              <a:buChar char="•"/>
              <a:defRPr>
                <a:latin typeface="Roboto"/>
                <a:ea typeface="Roboto"/>
                <a:cs typeface="Roboto"/>
                <a:sym typeface="Roboto"/>
              </a:defRPr>
            </a:lvl4pPr>
            <a:lvl5pPr marL="2286000" lvl="4" indent="-3429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7C9A53"/>
              </a:buClr>
              <a:buSzPts val="1800"/>
              <a:buChar char="•"/>
              <a:defRPr>
                <a:latin typeface="Roboto"/>
                <a:ea typeface="Roboto"/>
                <a:cs typeface="Roboto"/>
                <a:sym typeface="Roboto"/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6" name="Google Shape;36;p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7" name="Google Shape;37;p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7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Play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" name="Google Shape;41;p7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757575"/>
              </a:buClr>
              <a:buSzPts val="2400"/>
              <a:buNone/>
              <a:defRPr sz="2400">
                <a:solidFill>
                  <a:srgbClr val="757575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2000"/>
              <a:buNone/>
              <a:defRPr sz="2000">
                <a:solidFill>
                  <a:srgbClr val="757575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800"/>
              <a:buNone/>
              <a:defRPr sz="1800">
                <a:solidFill>
                  <a:srgbClr val="757575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9pPr>
          </a:lstStyle>
          <a:p>
            <a:endParaRPr/>
          </a:p>
        </p:txBody>
      </p:sp>
      <p:sp>
        <p:nvSpPr>
          <p:cNvPr id="42" name="Google Shape;42;p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8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8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8" name="Google Shape;48;p8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9" name="Google Shape;49;p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0" name="Google Shape;50;p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9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4" name="Google Shape;54;p9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55" name="Google Shape;55;p9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6" name="Google Shape;56;p9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57" name="Google Shape;57;p9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8" name="Google Shape;58;p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0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1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5" name="Google Shape;65;p1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8" name="Google Shape;68;p1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9" name="Google Shape;69;p1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Play"/>
              <a:buNone/>
              <a:defRPr sz="4400" b="0" i="0" u="none" strike="noStrike" cap="none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2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9" name="Google Shape;9;p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0" name="Google Shape;10;p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thebestofobesityweek.org/faculty-interviews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1"/>
          <p:cNvSpPr txBox="1">
            <a:spLocks noGrp="1"/>
          </p:cNvSpPr>
          <p:nvPr>
            <p:ph type="title"/>
          </p:nvPr>
        </p:nvSpPr>
        <p:spPr>
          <a:xfrm>
            <a:off x="932506" y="365126"/>
            <a:ext cx="10421293" cy="694130"/>
          </a:xfr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lvl="0"/>
            <a:r>
              <a:rPr lang="en-GB" dirty="0"/>
              <a:t>Brain-Gut Microbiome and Obesity</a:t>
            </a:r>
          </a:p>
        </p:txBody>
      </p:sp>
      <p:sp>
        <p:nvSpPr>
          <p:cNvPr id="101" name="Google Shape;101;p1"/>
          <p:cNvSpPr txBox="1">
            <a:spLocks noGrp="1"/>
          </p:cNvSpPr>
          <p:nvPr>
            <p:ph type="body" idx="1"/>
          </p:nvPr>
        </p:nvSpPr>
        <p:spPr>
          <a:xfrm>
            <a:off x="1294646" y="2199992"/>
            <a:ext cx="10059154" cy="3367889"/>
          </a:xfr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r>
              <a:rPr lang="en-GB" sz="2000" dirty="0"/>
              <a:t>The brain and gut microbiomes are interconnected systems; understanding this is important for health and disease</a:t>
            </a:r>
          </a:p>
          <a:p>
            <a:pPr lvl="1"/>
            <a:r>
              <a:rPr lang="en-GB" sz="2000" dirty="0"/>
              <a:t>There is a bidirectional loop, with signaling in both directions</a:t>
            </a:r>
          </a:p>
          <a:p>
            <a:r>
              <a:rPr lang="en-GB" sz="2000" dirty="0"/>
              <a:t>Animal data show obesity is also impacted by the gut microbiome</a:t>
            </a:r>
          </a:p>
          <a:p>
            <a:r>
              <a:rPr lang="en-GB" sz="2000" dirty="0"/>
              <a:t>The normal homeostasis is shifted in obesity, causing brain and microbiome disruptions that impact eating behavior</a:t>
            </a:r>
          </a:p>
          <a:p>
            <a:r>
              <a:rPr lang="en-GB" sz="2000" dirty="0"/>
              <a:t>Looking holistically at the system gives multiple opportunities to intervene</a:t>
            </a:r>
          </a:p>
          <a:p>
            <a:r>
              <a:rPr lang="en-GB" sz="2000" dirty="0"/>
              <a:t>Gut-directed therapies can deliver small changes to their diet that can help promote healthy bacteria in the microbiome</a:t>
            </a:r>
          </a:p>
        </p:txBody>
      </p:sp>
      <p:sp>
        <p:nvSpPr>
          <p:cNvPr id="102" name="Google Shape;102;p1"/>
          <p:cNvSpPr txBox="1"/>
          <p:nvPr/>
        </p:nvSpPr>
        <p:spPr>
          <a:xfrm>
            <a:off x="1294646" y="1416169"/>
            <a:ext cx="10421293" cy="6941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78206E"/>
              </a:buClr>
              <a:buSzPts val="3200"/>
              <a:buFont typeface="Roboto"/>
              <a:buNone/>
            </a:pPr>
            <a:r>
              <a:rPr lang="en-GB" sz="3200" b="1" i="0" u="none" strike="noStrike" cap="none" dirty="0">
                <a:solidFill>
                  <a:srgbClr val="78206E"/>
                </a:solidFill>
                <a:latin typeface="Roboto"/>
                <a:ea typeface="Roboto"/>
                <a:cs typeface="Roboto"/>
                <a:sym typeface="Roboto"/>
              </a:rPr>
              <a:t>Key Takeaways</a:t>
            </a:r>
            <a:endParaRPr dirty="0"/>
          </a:p>
        </p:txBody>
      </p:sp>
      <p:sp>
        <p:nvSpPr>
          <p:cNvPr id="103" name="Google Shape;103;p1"/>
          <p:cNvSpPr txBox="1"/>
          <p:nvPr/>
        </p:nvSpPr>
        <p:spPr>
          <a:xfrm>
            <a:off x="1476374" y="5885876"/>
            <a:ext cx="10421293" cy="2769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 b="1" i="0" u="none" strike="noStrike" cap="none" dirty="0">
                <a:solidFill>
                  <a:srgbClr val="0000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  <a:sym typeface="Roboto"/>
              </a:rPr>
              <a:t>Source: </a:t>
            </a:r>
            <a:r>
              <a:rPr lang="en-GB" sz="1200" b="0" i="0" u="none" strike="noStrike" cap="none" dirty="0">
                <a:solidFill>
                  <a:schemeClr val="dk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  <a:sym typeface="Arial"/>
              </a:rPr>
              <a:t>Church A. Interview: Brain-Gut Microbiome and Obesity. </a:t>
            </a:r>
            <a:r>
              <a:rPr lang="en-GB" sz="1200" b="0" i="0" u="none" strike="noStrike" cap="none" dirty="0">
                <a:solidFill>
                  <a:schemeClr val="dk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  <a:sym typeface="Arial"/>
                <a:hlinkClick r:id="rId3"/>
              </a:rPr>
              <a:t>The Best of Obesity Week. November, 2024. </a:t>
            </a:r>
            <a:endParaRPr sz="1200" dirty="0">
              <a:solidFill>
                <a:schemeClr val="dk1"/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  <a:sym typeface="Roboto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112</Words>
  <Application>Microsoft Office PowerPoint</Application>
  <PresentationFormat>Widescreen</PresentationFormat>
  <Paragraphs>9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Play</vt:lpstr>
      <vt:lpstr>Roboto</vt:lpstr>
      <vt:lpstr>Office Theme</vt:lpstr>
      <vt:lpstr>Brain-Gut Microbiome and Obesity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Brain-Gut Microbiome and Obesity</dc:title>
  <dc:creator>Alice Lione</dc:creator>
  <cp:lastModifiedBy>Alice Lione</cp:lastModifiedBy>
  <cp:revision>10</cp:revision>
  <dcterms:created xsi:type="dcterms:W3CDTF">2024-11-05T11:17:53Z</dcterms:created>
  <dcterms:modified xsi:type="dcterms:W3CDTF">2024-12-03T14:49:07Z</dcterms:modified>
</cp:coreProperties>
</file>